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</p:sldMasterIdLst>
  <p:sldIdLst>
    <p:sldId id="256" r:id="rId2"/>
    <p:sldId id="257" r:id="rId3"/>
    <p:sldId id="280" r:id="rId4"/>
    <p:sldId id="260" r:id="rId5"/>
    <p:sldId id="281" r:id="rId6"/>
    <p:sldId id="262" r:id="rId7"/>
    <p:sldId id="288" r:id="rId8"/>
    <p:sldId id="261" r:id="rId9"/>
    <p:sldId id="282" r:id="rId10"/>
    <p:sldId id="289" r:id="rId11"/>
    <p:sldId id="285" r:id="rId12"/>
    <p:sldId id="284" r:id="rId13"/>
    <p:sldId id="286" r:id="rId14"/>
    <p:sldId id="287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06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07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4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1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1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5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5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4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0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2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4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28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ber.org/system/files/working_papers/w26104/w26104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501" y="758952"/>
            <a:ext cx="8718718" cy="3566160"/>
          </a:xfrm>
        </p:spPr>
        <p:txBody>
          <a:bodyPr>
            <a:normAutofit/>
          </a:bodyPr>
          <a:lstStyle/>
          <a:p>
            <a:r>
              <a:rPr lang="en-GB" sz="5400" dirty="0"/>
              <a:t>Notes on </a:t>
            </a:r>
            <a:br>
              <a:rPr lang="en-GB" sz="5400" dirty="0"/>
            </a:br>
            <a:r>
              <a:rPr sz="5400" i="1" dirty="0"/>
              <a:t>Two Concepts of Causation</a:t>
            </a:r>
            <a:r>
              <a:rPr lang="en-GB" sz="5400" i="1" dirty="0"/>
              <a:t> </a:t>
            </a:r>
            <a:br>
              <a:rPr lang="en-GB" sz="5400" i="1" dirty="0"/>
            </a:br>
            <a:r>
              <a:rPr lang="en-GB" sz="5400" dirty="0"/>
              <a:t>by Ned Hall</a:t>
            </a:r>
            <a:br>
              <a:rPr lang="en-GB" sz="5400" dirty="0"/>
            </a:br>
            <a:br>
              <a:rPr lang="en-GB" sz="5400" dirty="0"/>
            </a:br>
            <a:r>
              <a:rPr lang="en-GB" sz="3600" dirty="0"/>
              <a:t>with some links to econometrics</a:t>
            </a:r>
            <a:endParaRPr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825038" y="4671931"/>
            <a:ext cx="7543800" cy="1143000"/>
          </a:xfrm>
        </p:spPr>
        <p:txBody>
          <a:bodyPr>
            <a:normAutofit/>
          </a:bodyPr>
          <a:lstStyle/>
          <a:p>
            <a:r>
              <a:rPr lang="en-GB" dirty="0"/>
              <a:t>Jeremy Large</a:t>
            </a:r>
            <a:endParaRPr dirty="0"/>
          </a:p>
          <a:p>
            <a:r>
              <a:rPr lang="en-GB" dirty="0"/>
              <a:t>19 November 2024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BB32B-1035-D833-FC54-C72AC8D0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286604"/>
            <a:ext cx="7829427" cy="1450757"/>
          </a:xfrm>
        </p:spPr>
        <p:txBody>
          <a:bodyPr/>
          <a:lstStyle/>
          <a:p>
            <a:r>
              <a:rPr lang="en-GB" dirty="0"/>
              <a:t>Protecting a window from a ball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313B4-A7FB-EA07-0879-0BC384DDB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Double-prevention</a:t>
            </a:r>
          </a:p>
          <a:p>
            <a:r>
              <a:rPr lang="en-GB" dirty="0"/>
              <a:t>McDermott (1995)</a:t>
            </a:r>
          </a:p>
          <a:p>
            <a:r>
              <a:rPr lang="en-GB" dirty="0"/>
              <a:t>Catcher catches a cricket ball flying towards a fragile window. </a:t>
            </a:r>
          </a:p>
          <a:p>
            <a:pPr lvl="1"/>
            <a:r>
              <a:rPr lang="en-GB" dirty="0"/>
              <a:t>Does Catcher prevent the window being shattered?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If the window is protected by a brick wall anyway</a:t>
            </a:r>
            <a:r>
              <a:rPr lang="en-GB" dirty="0"/>
              <a:t>, does Catcher prevent it being shattered?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If the window is protected by a world-class wicket-keeper</a:t>
            </a:r>
            <a:r>
              <a:rPr lang="en-GB" dirty="0"/>
              <a:t>, does Catcher prevent it being shattered?</a:t>
            </a:r>
          </a:p>
        </p:txBody>
      </p:sp>
    </p:spTree>
    <p:extLst>
      <p:ext uri="{BB962C8B-B14F-4D97-AF65-F5344CB8AC3E}">
        <p14:creationId xmlns:p14="http://schemas.microsoft.com/office/powerpoint/2010/main" val="277996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88BE-56C4-2DE7-9448-0DBEFF32B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286604"/>
            <a:ext cx="8200271" cy="1450757"/>
          </a:xfrm>
        </p:spPr>
        <p:txBody>
          <a:bodyPr/>
          <a:lstStyle/>
          <a:p>
            <a:r>
              <a:rPr lang="en-GB" dirty="0"/>
              <a:t>Production causation &amp; </a:t>
            </a:r>
            <a:r>
              <a:rPr lang="en-GB" b="1" dirty="0">
                <a:solidFill>
                  <a:schemeClr val="accent2"/>
                </a:solidFill>
              </a:rPr>
              <a:t>agency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CF9F3A-BB8E-34A3-53FC-01CC7A884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803456" cy="423588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Recall Ned Hall’s account:</a:t>
            </a:r>
          </a:p>
          <a:p>
            <a:pPr lvl="1"/>
            <a:r>
              <a:rPr lang="en-GB" dirty="0"/>
              <a:t>A cause helps to generate, or bring about, or produce an effect</a:t>
            </a:r>
          </a:p>
          <a:p>
            <a:endParaRPr lang="en-GB" i="1" dirty="0"/>
          </a:p>
          <a:p>
            <a:r>
              <a:rPr lang="en-GB" i="1" dirty="0"/>
              <a:t>Physics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Aristotle elaborates on four causes: material, formal, efficient, and final. </a:t>
            </a:r>
          </a:p>
          <a:p>
            <a:pPr lvl="1"/>
            <a:r>
              <a:rPr lang="en-GB" b="1" dirty="0"/>
              <a:t>Efficient </a:t>
            </a:r>
            <a:r>
              <a:rPr lang="en-GB" dirty="0"/>
              <a:t>cause as the agent that actively brings about an effect. </a:t>
            </a:r>
          </a:p>
          <a:p>
            <a:r>
              <a:rPr lang="en-GB" i="1" dirty="0"/>
              <a:t>Intention</a:t>
            </a:r>
            <a:r>
              <a:rPr lang="en-GB" dirty="0"/>
              <a:t> (1957):</a:t>
            </a:r>
          </a:p>
          <a:p>
            <a:pPr lvl="1"/>
            <a:r>
              <a:rPr lang="en-GB" dirty="0"/>
              <a:t>Anscombe argues that causation is intimately tied to human agency and intentionality.</a:t>
            </a:r>
          </a:p>
          <a:p>
            <a:r>
              <a:rPr lang="en-GB" i="1" dirty="0"/>
              <a:t>Philosophical Investigations</a:t>
            </a:r>
            <a:r>
              <a:rPr lang="en-GB" dirty="0"/>
              <a:t> (1953):</a:t>
            </a:r>
          </a:p>
          <a:p>
            <a:pPr lvl="1"/>
            <a:r>
              <a:rPr lang="en-GB" dirty="0"/>
              <a:t>Wittgenstein reviews how people express causation in language and practice. </a:t>
            </a:r>
          </a:p>
          <a:p>
            <a:pPr lvl="1"/>
            <a:r>
              <a:rPr lang="en-GB" dirty="0"/>
              <a:t>Suggests causal explanations are often contextual and tied to everyday life.</a:t>
            </a:r>
          </a:p>
        </p:txBody>
      </p:sp>
    </p:spTree>
    <p:extLst>
      <p:ext uri="{BB962C8B-B14F-4D97-AF65-F5344CB8AC3E}">
        <p14:creationId xmlns:p14="http://schemas.microsoft.com/office/powerpoint/2010/main" val="300765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11B9B4-2153-9507-57F6-64D8BDC7C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Statistical</a:t>
            </a:r>
            <a:r>
              <a:rPr lang="en-GB" dirty="0"/>
              <a:t> dependence? (1/2)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AFEA7F9-7C9D-ADC1-C4B3-487E89464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08086" cy="4023360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Hall’s dependence causation, as related here, is deterministic:</a:t>
            </a:r>
          </a:p>
          <a:p>
            <a:pPr lvl="1"/>
            <a:r>
              <a:rPr lang="en-GB" dirty="0"/>
              <a:t>If </a:t>
            </a:r>
            <a:r>
              <a:rPr lang="en-GB" i="1" dirty="0"/>
              <a:t>c</a:t>
            </a:r>
            <a:r>
              <a:rPr lang="en-GB" dirty="0"/>
              <a:t> had not occurred, then </a:t>
            </a:r>
            <a:r>
              <a:rPr lang="en-GB" i="1" dirty="0"/>
              <a:t>e </a:t>
            </a:r>
            <a:r>
              <a:rPr lang="en-GB" dirty="0"/>
              <a:t>would (definitely) not have occurred</a:t>
            </a:r>
          </a:p>
          <a:p>
            <a:pPr lvl="1"/>
            <a:r>
              <a:rPr lang="en-GB" i="1" dirty="0"/>
              <a:t>c</a:t>
            </a:r>
            <a:r>
              <a:rPr lang="en-GB" dirty="0"/>
              <a:t> and </a:t>
            </a:r>
            <a:r>
              <a:rPr lang="en-GB" i="1" dirty="0"/>
              <a:t>e</a:t>
            </a:r>
            <a:r>
              <a:rPr lang="en-GB" dirty="0"/>
              <a:t> are events</a:t>
            </a:r>
          </a:p>
          <a:p>
            <a:endParaRPr lang="en-GB" dirty="0"/>
          </a:p>
          <a:p>
            <a:r>
              <a:rPr lang="en-GB" dirty="0"/>
              <a:t>However, it would be good to carry his ideas over to </a:t>
            </a:r>
            <a:r>
              <a:rPr lang="en-GB" b="1" dirty="0"/>
              <a:t>statistical</a:t>
            </a:r>
            <a:r>
              <a:rPr lang="en-GB" dirty="0"/>
              <a:t> dependence.</a:t>
            </a:r>
          </a:p>
          <a:p>
            <a:endParaRPr lang="en-GB" i="1" dirty="0"/>
          </a:p>
          <a:p>
            <a:r>
              <a:rPr lang="en-GB" dirty="0"/>
              <a:t>So now let's think of events in a probability model: let’s capitalize </a:t>
            </a:r>
            <a:r>
              <a:rPr lang="en-GB" i="1" dirty="0"/>
              <a:t>C</a:t>
            </a:r>
            <a:r>
              <a:rPr lang="en-GB" dirty="0"/>
              <a:t> and </a:t>
            </a:r>
            <a:r>
              <a:rPr lang="en-GB" i="1" dirty="0"/>
              <a:t>E</a:t>
            </a:r>
          </a:p>
          <a:p>
            <a:pPr lvl="1"/>
            <a:r>
              <a:rPr lang="en-GB" dirty="0"/>
              <a:t>For Hall’s dependence thesis, one might say, </a:t>
            </a:r>
            <a:r>
              <a:rPr lang="en-GB" i="1" dirty="0"/>
              <a:t>E</a:t>
            </a:r>
            <a:r>
              <a:rPr lang="en-GB" dirty="0"/>
              <a:t> is a subset of </a:t>
            </a:r>
            <a:r>
              <a:rPr lang="en-GB" i="1" dirty="0"/>
              <a:t>C</a:t>
            </a:r>
          </a:p>
          <a:p>
            <a:pPr marL="0" indent="0">
              <a:buNone/>
            </a:pP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08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FBB271-28D9-B451-67C7-67747FF54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9CC57AD-3619-2C85-E1D2-C277AE86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Statistical</a:t>
            </a:r>
            <a:r>
              <a:rPr lang="en-GB" dirty="0"/>
              <a:t> dependence (2/2)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58DFA8D-8915-A2DD-A035-31E791C36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7582"/>
          </a:xfrm>
        </p:spPr>
        <p:txBody>
          <a:bodyPr>
            <a:noAutofit/>
          </a:bodyPr>
          <a:lstStyle/>
          <a:p>
            <a:pPr>
              <a:defRPr sz="1600">
                <a:latin typeface="Arial"/>
              </a:defRPr>
            </a:pPr>
            <a:r>
              <a:rPr lang="en-GB" sz="1800" i="1" dirty="0"/>
              <a:t>C</a:t>
            </a:r>
            <a:r>
              <a:rPr lang="en-GB" sz="1800" dirty="0"/>
              <a:t> causally influences </a:t>
            </a:r>
            <a:r>
              <a:rPr lang="en-GB" sz="1800" i="1" dirty="0"/>
              <a:t>E </a:t>
            </a:r>
            <a:r>
              <a:rPr lang="en-GB" sz="1800" dirty="0"/>
              <a:t>if it raises the probability of </a:t>
            </a:r>
            <a:r>
              <a:rPr lang="en-GB" sz="1800" i="1" dirty="0"/>
              <a:t>E</a:t>
            </a:r>
            <a:r>
              <a:rPr lang="en-GB" sz="1800" dirty="0"/>
              <a:t> : </a:t>
            </a:r>
          </a:p>
          <a:p>
            <a:pPr algn="ctr">
              <a:defRPr sz="1600">
                <a:latin typeface="Arial"/>
              </a:defRPr>
            </a:pPr>
            <a:r>
              <a:rPr lang="en-GB" sz="1800" dirty="0"/>
              <a:t>P(</a:t>
            </a:r>
            <a:r>
              <a:rPr lang="en-GB" sz="1800" i="1" dirty="0"/>
              <a:t>E</a:t>
            </a:r>
            <a:r>
              <a:rPr lang="en-GB" sz="1800" dirty="0"/>
              <a:t> | </a:t>
            </a:r>
            <a:r>
              <a:rPr lang="en-GB" sz="1800" i="1" dirty="0"/>
              <a:t>C</a:t>
            </a:r>
            <a:r>
              <a:rPr lang="en-GB" sz="1800" dirty="0"/>
              <a:t>)     &gt;     P(</a:t>
            </a:r>
            <a:r>
              <a:rPr lang="en-GB" sz="1800" i="1" dirty="0"/>
              <a:t>E</a:t>
            </a:r>
            <a:r>
              <a:rPr lang="en-GB" sz="1800" dirty="0"/>
              <a:t> | ¬</a:t>
            </a:r>
            <a:r>
              <a:rPr lang="en-GB" sz="1800" i="1" dirty="0"/>
              <a:t>C</a:t>
            </a:r>
            <a:r>
              <a:rPr lang="en-GB" sz="1800" dirty="0"/>
              <a:t>).</a:t>
            </a:r>
          </a:p>
          <a:p>
            <a:pPr algn="ctr">
              <a:defRPr sz="1600">
                <a:latin typeface="Arial"/>
              </a:defRPr>
            </a:pPr>
            <a:endParaRPr lang="en-GB" sz="1800" dirty="0"/>
          </a:p>
          <a:p>
            <a:pPr>
              <a:defRPr sz="1600">
                <a:latin typeface="Arial"/>
              </a:defRPr>
            </a:pPr>
            <a:r>
              <a:rPr lang="en-GB" sz="1800" dirty="0"/>
              <a:t>And you can include a noise (confounder) term </a:t>
            </a:r>
            <a:r>
              <a:rPr lang="en-GB" sz="1800" i="1" dirty="0"/>
              <a:t>N</a:t>
            </a:r>
            <a:r>
              <a:rPr lang="en-GB" sz="1800" dirty="0"/>
              <a:t>: </a:t>
            </a:r>
          </a:p>
          <a:p>
            <a:pPr algn="ctr">
              <a:defRPr sz="1600">
                <a:latin typeface="Arial"/>
              </a:defRPr>
            </a:pPr>
            <a:r>
              <a:rPr lang="en-GB" sz="1800" dirty="0"/>
              <a:t>P(</a:t>
            </a:r>
            <a:r>
              <a:rPr lang="en-GB" sz="1800" i="1" dirty="0"/>
              <a:t>E</a:t>
            </a:r>
            <a:r>
              <a:rPr lang="en-GB" sz="1800" dirty="0"/>
              <a:t> | </a:t>
            </a:r>
            <a:r>
              <a:rPr lang="en-GB" sz="1800" i="1" dirty="0"/>
              <a:t>C, N</a:t>
            </a:r>
            <a:r>
              <a:rPr lang="en-GB" sz="1800" dirty="0"/>
              <a:t>)     &gt;     P(</a:t>
            </a:r>
            <a:r>
              <a:rPr lang="en-GB" sz="1800" i="1" dirty="0"/>
              <a:t>E</a:t>
            </a:r>
            <a:r>
              <a:rPr lang="en-GB" sz="1800" dirty="0"/>
              <a:t> | ¬</a:t>
            </a:r>
            <a:r>
              <a:rPr lang="en-GB" sz="1800" i="1" dirty="0"/>
              <a:t>C, N</a:t>
            </a:r>
            <a:r>
              <a:rPr lang="en-GB" sz="1800" dirty="0"/>
              <a:t>).</a:t>
            </a:r>
          </a:p>
          <a:p>
            <a:pPr algn="ctr">
              <a:defRPr sz="1600">
                <a:latin typeface="Arial"/>
              </a:defRPr>
            </a:pPr>
            <a:endParaRPr lang="en-GB" sz="1800" dirty="0"/>
          </a:p>
          <a:p>
            <a:pPr>
              <a:defRPr sz="1600">
                <a:latin typeface="Arial"/>
              </a:defRPr>
            </a:pPr>
            <a:r>
              <a:rPr lang="en-GB" sz="1800" dirty="0"/>
              <a:t>Using random variables</a:t>
            </a:r>
            <a:r>
              <a:rPr lang="en-GB" sz="1800" i="1" dirty="0"/>
              <a:t> X </a:t>
            </a:r>
            <a:r>
              <a:rPr lang="en-GB" sz="1800" dirty="0"/>
              <a:t>(for</a:t>
            </a:r>
            <a:r>
              <a:rPr lang="en-GB" sz="1800" i="1" dirty="0"/>
              <a:t> C</a:t>
            </a:r>
            <a:r>
              <a:rPr lang="en-GB" sz="1800" dirty="0"/>
              <a:t>) and </a:t>
            </a:r>
            <a:r>
              <a:rPr lang="en-GB" sz="1800" i="1" dirty="0"/>
              <a:t>Y</a:t>
            </a:r>
            <a:r>
              <a:rPr lang="en-GB" sz="1800" dirty="0"/>
              <a:t> (for </a:t>
            </a:r>
            <a:r>
              <a:rPr lang="en-GB" sz="1800" i="1" dirty="0"/>
              <a:t>E</a:t>
            </a:r>
            <a:r>
              <a:rPr lang="en-GB" sz="1800" dirty="0"/>
              <a:t>):</a:t>
            </a:r>
          </a:p>
          <a:p>
            <a:pPr algn="ctr">
              <a:defRPr sz="1600">
                <a:latin typeface="Arial"/>
              </a:defRPr>
            </a:pPr>
            <a:r>
              <a:rPr lang="en-GB" sz="1800" dirty="0"/>
              <a:t>E[</a:t>
            </a:r>
            <a:r>
              <a:rPr lang="en-GB" sz="1800" i="1" dirty="0"/>
              <a:t>Y</a:t>
            </a:r>
            <a:r>
              <a:rPr lang="en-GB" sz="1800" dirty="0"/>
              <a:t> | </a:t>
            </a:r>
            <a:r>
              <a:rPr lang="en-GB" sz="1800" i="1" dirty="0"/>
              <a:t>X</a:t>
            </a:r>
            <a:r>
              <a:rPr lang="en-GB" sz="1800" dirty="0"/>
              <a:t> = 1]     &gt;     E[</a:t>
            </a:r>
            <a:r>
              <a:rPr lang="en-GB" sz="1800" i="1" dirty="0"/>
              <a:t>Y</a:t>
            </a:r>
            <a:r>
              <a:rPr lang="en-GB" sz="1800" dirty="0"/>
              <a:t> | </a:t>
            </a:r>
            <a:r>
              <a:rPr lang="en-GB" sz="1800" i="1" dirty="0"/>
              <a:t>X</a:t>
            </a:r>
            <a:r>
              <a:rPr lang="en-GB" sz="1800" dirty="0"/>
              <a:t> = 0].</a:t>
            </a:r>
          </a:p>
          <a:p>
            <a:pPr>
              <a:defRPr sz="1600">
                <a:latin typeface="Arial"/>
              </a:defRPr>
            </a:pPr>
            <a:endParaRPr lang="en-GB" sz="1800" dirty="0"/>
          </a:p>
          <a:p>
            <a:pPr lvl="1">
              <a:defRPr sz="1600">
                <a:latin typeface="Arial"/>
              </a:defRPr>
            </a:pPr>
            <a:r>
              <a:rPr lang="en-GB" sz="1600" dirty="0"/>
              <a:t>NB the conceptual symmetry between </a:t>
            </a:r>
            <a:r>
              <a:rPr lang="en-GB" sz="1600" i="1" dirty="0"/>
              <a:t>X</a:t>
            </a:r>
            <a:r>
              <a:rPr lang="en-GB" sz="1600" dirty="0"/>
              <a:t>=</a:t>
            </a:r>
            <a:r>
              <a:rPr lang="en-GB" sz="1600" i="1" dirty="0"/>
              <a:t>1</a:t>
            </a:r>
            <a:r>
              <a:rPr lang="en-GB" sz="1600" dirty="0"/>
              <a:t> (action) and </a:t>
            </a:r>
            <a:r>
              <a:rPr lang="en-GB" sz="1600" i="1" dirty="0"/>
              <a:t>X</a:t>
            </a:r>
            <a:r>
              <a:rPr lang="en-GB" sz="1600" dirty="0"/>
              <a:t>=</a:t>
            </a:r>
            <a:r>
              <a:rPr lang="en-GB" sz="1600" i="1" dirty="0"/>
              <a:t>0</a:t>
            </a:r>
            <a:r>
              <a:rPr lang="en-GB" sz="1600" dirty="0"/>
              <a:t> (omission).</a:t>
            </a:r>
            <a:endParaRPr lang="en-GB" sz="1600" i="1" dirty="0"/>
          </a:p>
          <a:p>
            <a:pPr marL="0" indent="0">
              <a:buNone/>
            </a:pPr>
            <a:endParaRPr lang="en-GB" sz="2400" i="1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4023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A3C6-AB5E-3847-CD61-F5B789B9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Suspending </a:t>
            </a:r>
            <a:r>
              <a:rPr lang="en-GB" i="1" dirty="0"/>
              <a:t>X’s </a:t>
            </a:r>
            <a:r>
              <a:rPr lang="en-GB" dirty="0"/>
              <a:t>status as a RV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F75DD-CAAD-17EB-20D7-885777254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600">
                <a:latin typeface="Arial"/>
              </a:defRPr>
            </a:pPr>
            <a:r>
              <a:rPr lang="en-GB" sz="1800" dirty="0"/>
              <a:t>Recall, for causal influence we might require:</a:t>
            </a:r>
          </a:p>
          <a:p>
            <a:pPr algn="ctr">
              <a:defRPr sz="1600">
                <a:latin typeface="Arial"/>
              </a:defRPr>
            </a:pPr>
            <a:r>
              <a:rPr lang="en-GB" sz="1800" dirty="0"/>
              <a:t>E[</a:t>
            </a:r>
            <a:r>
              <a:rPr lang="en-GB" sz="1800" i="1" dirty="0"/>
              <a:t>Y</a:t>
            </a:r>
            <a:r>
              <a:rPr lang="en-GB" sz="1800" dirty="0"/>
              <a:t> | </a:t>
            </a:r>
            <a:r>
              <a:rPr lang="en-GB" sz="1800" i="1" dirty="0"/>
              <a:t>X</a:t>
            </a:r>
            <a:r>
              <a:rPr lang="en-GB" sz="1800" dirty="0"/>
              <a:t> = 1]     &gt;     E[</a:t>
            </a:r>
            <a:r>
              <a:rPr lang="en-GB" sz="1800" i="1" dirty="0"/>
              <a:t>Y</a:t>
            </a:r>
            <a:r>
              <a:rPr lang="en-GB" sz="1800" dirty="0"/>
              <a:t> | </a:t>
            </a:r>
            <a:r>
              <a:rPr lang="en-GB" sz="1800" i="1" dirty="0"/>
              <a:t>X</a:t>
            </a:r>
            <a:r>
              <a:rPr lang="en-GB" sz="1800" dirty="0"/>
              <a:t> = 0],</a:t>
            </a:r>
          </a:p>
          <a:p>
            <a:r>
              <a:rPr lang="en-GB" sz="1800" dirty="0">
                <a:latin typeface="Arial"/>
              </a:rPr>
              <a:t>using </a:t>
            </a:r>
            <a:r>
              <a:rPr lang="en-GB" sz="1800" i="1" dirty="0">
                <a:latin typeface="Arial"/>
              </a:rPr>
              <a:t>X</a:t>
            </a:r>
            <a:r>
              <a:rPr lang="en-GB" sz="1800" dirty="0">
                <a:latin typeface="Arial"/>
              </a:rPr>
              <a:t> (for </a:t>
            </a:r>
            <a:r>
              <a:rPr lang="en-GB" sz="1800" i="1" dirty="0">
                <a:latin typeface="Arial"/>
              </a:rPr>
              <a:t>C</a:t>
            </a:r>
            <a:r>
              <a:rPr lang="en-GB" sz="1800" dirty="0">
                <a:latin typeface="Arial"/>
              </a:rPr>
              <a:t>) and </a:t>
            </a:r>
            <a:r>
              <a:rPr lang="en-GB" sz="1800" i="1" dirty="0">
                <a:latin typeface="Arial"/>
              </a:rPr>
              <a:t>Y</a:t>
            </a:r>
            <a:r>
              <a:rPr lang="en-GB" sz="1800" dirty="0">
                <a:latin typeface="Arial"/>
              </a:rPr>
              <a:t> (for </a:t>
            </a:r>
            <a:r>
              <a:rPr lang="en-GB" sz="1800" i="1" dirty="0">
                <a:latin typeface="Arial"/>
              </a:rPr>
              <a:t>E</a:t>
            </a:r>
            <a:r>
              <a:rPr lang="en-GB" sz="1800" dirty="0">
                <a:latin typeface="Arial"/>
              </a:rPr>
              <a:t>). But: </a:t>
            </a:r>
          </a:p>
          <a:p>
            <a:r>
              <a:rPr lang="en-GB" sz="1800" dirty="0">
                <a:latin typeface="Arial"/>
              </a:rPr>
              <a:t>Pearl DAGs:</a:t>
            </a:r>
          </a:p>
          <a:p>
            <a:pPr algn="ctr"/>
            <a:r>
              <a:rPr lang="en-GB" sz="1800" dirty="0">
                <a:latin typeface="Arial"/>
              </a:rPr>
              <a:t>E[</a:t>
            </a:r>
            <a:r>
              <a:rPr lang="en-GB" sz="1800" i="1" dirty="0">
                <a:latin typeface="Arial"/>
              </a:rPr>
              <a:t>Y</a:t>
            </a:r>
            <a:r>
              <a:rPr lang="en-GB" sz="1800" dirty="0">
                <a:latin typeface="Arial"/>
              </a:rPr>
              <a:t> | do(</a:t>
            </a:r>
            <a:r>
              <a:rPr lang="en-GB" sz="1800" i="1" dirty="0">
                <a:latin typeface="Arial"/>
              </a:rPr>
              <a:t>X</a:t>
            </a:r>
            <a:r>
              <a:rPr lang="en-GB" sz="1800" dirty="0">
                <a:latin typeface="Arial"/>
              </a:rPr>
              <a:t> = 1)]     &gt;     E[</a:t>
            </a:r>
            <a:r>
              <a:rPr lang="en-GB" sz="1800" i="1" dirty="0">
                <a:latin typeface="Arial"/>
              </a:rPr>
              <a:t>Y</a:t>
            </a:r>
            <a:r>
              <a:rPr lang="en-GB" sz="1800" dirty="0">
                <a:latin typeface="Arial"/>
              </a:rPr>
              <a:t> | do(</a:t>
            </a:r>
            <a:r>
              <a:rPr lang="en-GB" sz="1800" i="1" dirty="0">
                <a:latin typeface="Arial"/>
              </a:rPr>
              <a:t>X</a:t>
            </a:r>
            <a:r>
              <a:rPr lang="en-GB" sz="1800" dirty="0">
                <a:latin typeface="Arial"/>
              </a:rPr>
              <a:t> = 0)].</a:t>
            </a:r>
          </a:p>
          <a:p>
            <a:endParaRPr lang="en-GB" sz="1800" dirty="0">
              <a:latin typeface="Arial"/>
            </a:endParaRPr>
          </a:p>
          <a:p>
            <a:r>
              <a:rPr lang="en-GB" sz="1800" dirty="0">
                <a:latin typeface="Arial"/>
              </a:rPr>
              <a:t>Ruben/</a:t>
            </a:r>
            <a:r>
              <a:rPr lang="en-GB" sz="1800" dirty="0" err="1">
                <a:latin typeface="Arial"/>
                <a:hlinkClick r:id="rId2"/>
              </a:rPr>
              <a:t>Imbens</a:t>
            </a:r>
            <a:r>
              <a:rPr lang="en-GB" sz="1800" dirty="0">
                <a:latin typeface="Arial"/>
              </a:rPr>
              <a:t> Treatment Effects:</a:t>
            </a:r>
          </a:p>
          <a:p>
            <a:pPr algn="ctr"/>
            <a:r>
              <a:rPr lang="es-ES" sz="1800" dirty="0">
                <a:latin typeface="Arial"/>
              </a:rPr>
              <a:t>E[ </a:t>
            </a:r>
            <a:r>
              <a:rPr lang="es-ES" sz="1800" i="1" dirty="0">
                <a:latin typeface="Arial"/>
              </a:rPr>
              <a:t>Y</a:t>
            </a:r>
            <a:r>
              <a:rPr lang="es-ES" sz="1800" dirty="0">
                <a:latin typeface="Arial"/>
              </a:rPr>
              <a:t>(1) ]  −   E[</a:t>
            </a:r>
            <a:r>
              <a:rPr lang="es-ES" sz="1800" i="1" dirty="0">
                <a:latin typeface="Arial"/>
              </a:rPr>
              <a:t> Y</a:t>
            </a:r>
            <a:r>
              <a:rPr lang="es-ES" sz="1800" dirty="0">
                <a:latin typeface="Arial"/>
              </a:rPr>
              <a:t>(0) ]</a:t>
            </a:r>
            <a:endParaRPr lang="en-GB" sz="1800" dirty="0">
              <a:latin typeface="Arial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0AB106C-2DB6-73DA-A9EA-6DB180E9304D}"/>
              </a:ext>
            </a:extLst>
          </p:cNvPr>
          <p:cNvSpPr/>
          <p:nvPr/>
        </p:nvSpPr>
        <p:spPr>
          <a:xfrm>
            <a:off x="1384627" y="5549545"/>
            <a:ext cx="6420464" cy="63909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This reminds of production causation</a:t>
            </a:r>
          </a:p>
        </p:txBody>
      </p:sp>
    </p:spTree>
    <p:extLst>
      <p:ext uri="{BB962C8B-B14F-4D97-AF65-F5344CB8AC3E}">
        <p14:creationId xmlns:p14="http://schemas.microsoft.com/office/powerpoint/2010/main" val="323781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E9572E-C1AC-FE8F-E431-9DE4C4A7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Hall and causal inference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1BA19C6-60C5-E9D3-A2C5-E04A0BA5A2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679545"/>
              </p:ext>
            </p:extLst>
          </p:nvPr>
        </p:nvGraphicFramePr>
        <p:xfrm>
          <a:off x="122088" y="1846263"/>
          <a:ext cx="8944273" cy="433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653">
                  <a:extLst>
                    <a:ext uri="{9D8B030D-6E8A-4147-A177-3AD203B41FA5}">
                      <a16:colId xmlns:a16="http://schemas.microsoft.com/office/drawing/2014/main" val="2103746358"/>
                    </a:ext>
                  </a:extLst>
                </a:gridCol>
                <a:gridCol w="3637162">
                  <a:extLst>
                    <a:ext uri="{9D8B030D-6E8A-4147-A177-3AD203B41FA5}">
                      <a16:colId xmlns:a16="http://schemas.microsoft.com/office/drawing/2014/main" val="723148384"/>
                    </a:ext>
                  </a:extLst>
                </a:gridCol>
                <a:gridCol w="3682458">
                  <a:extLst>
                    <a:ext uri="{9D8B030D-6E8A-4147-A177-3AD203B41FA5}">
                      <a16:colId xmlns:a16="http://schemas.microsoft.com/office/drawing/2014/main" val="37335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Dependence (Hall)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Production (Hall)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592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/>
                    </a:p>
                    <a:p>
                      <a:r>
                        <a:rPr lang="en-GB" sz="1600" b="1" dirty="0"/>
                        <a:t>Potential Outcomes</a:t>
                      </a:r>
                    </a:p>
                    <a:p>
                      <a:endParaRPr lang="en-GB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(Rubin / </a:t>
                      </a:r>
                      <a:r>
                        <a:rPr lang="en-GB" sz="1600" dirty="0" err="1"/>
                        <a:t>Inbens</a:t>
                      </a:r>
                      <a:r>
                        <a:rPr lang="en-GB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  <a:p>
                      <a:r>
                        <a:rPr lang="en-GB" sz="1600" dirty="0"/>
                        <a:t>- If Treatment    ↔    If No Treatment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- intervention    ↔   omission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- RCT as the ‘ideal’ evidence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- physical or mechanistic continuity might be discussed in the theory section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- but, often pessimistic about grasping the full rich DAG of a society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- preference for ‘manipulable’ </a:t>
                      </a:r>
                      <a:r>
                        <a:rPr lang="en-GB" sz="1600" i="1" dirty="0"/>
                        <a:t>C</a:t>
                      </a:r>
                      <a:endParaRPr lang="en-GB" sz="16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329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 </a:t>
                      </a:r>
                    </a:p>
                    <a:p>
                      <a:r>
                        <a:rPr lang="en-GB" sz="1600" b="1" dirty="0"/>
                        <a:t>DAG / </a:t>
                      </a:r>
                    </a:p>
                    <a:p>
                      <a:r>
                        <a:rPr lang="en-GB" sz="1600" b="1" dirty="0"/>
                        <a:t>do-calculus</a:t>
                      </a:r>
                    </a:p>
                    <a:p>
                      <a:endParaRPr lang="en-GB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(Pearl)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- dependence passes down the graph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- a rich DAG can incorporate </a:t>
                      </a:r>
                      <a:r>
                        <a:rPr lang="en-GB" sz="1600" dirty="0" err="1"/>
                        <a:t>preemption</a:t>
                      </a:r>
                      <a:r>
                        <a:rPr lang="en-GB" sz="1600" dirty="0"/>
                        <a:t> and double prevention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- how do we put free will into a DAG?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  <a:p>
                      <a:r>
                        <a:rPr lang="en-GB" sz="1600" dirty="0"/>
                        <a:t>- you  </a:t>
                      </a:r>
                      <a:r>
                        <a:rPr lang="en-GB" sz="1600" b="0" dirty="0"/>
                        <a:t>do(</a:t>
                      </a:r>
                      <a:r>
                        <a:rPr lang="en-GB" sz="1600" b="0" i="1" dirty="0"/>
                        <a:t>C</a:t>
                      </a:r>
                      <a:r>
                        <a:rPr lang="en-GB" sz="1600" b="0" i="0" dirty="0"/>
                        <a:t>)</a:t>
                      </a:r>
                      <a:r>
                        <a:rPr lang="en-GB" sz="1600" b="0" i="1" dirty="0"/>
                        <a:t>   </a:t>
                      </a:r>
                      <a:r>
                        <a:rPr lang="en-GB" sz="1600" i="0" dirty="0"/>
                        <a:t>but you don’t do </a:t>
                      </a:r>
                      <a:r>
                        <a:rPr lang="en-GB" sz="1600" i="1" dirty="0"/>
                        <a:t>E</a:t>
                      </a:r>
                      <a:r>
                        <a:rPr lang="en-GB" sz="1600" i="0" dirty="0"/>
                        <a:t>.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- quite ambitious about which causes it can handle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882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Granger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- statistical dependence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- add temporal ordering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151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40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Backdrop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13526"/>
          </a:xfrm>
        </p:spPr>
        <p:txBody>
          <a:bodyPr>
            <a:normAutofit/>
          </a:bodyPr>
          <a:lstStyle/>
          <a:p>
            <a:r>
              <a:rPr lang="en-GB" dirty="0"/>
              <a:t>Ned Hall's essay, "Two Concepts of Causation“, was published in 2004 </a:t>
            </a:r>
          </a:p>
          <a:p>
            <a:pPr lvl="1"/>
            <a:r>
              <a:rPr lang="en-GB" dirty="0"/>
              <a:t>A chapter in </a:t>
            </a:r>
            <a:r>
              <a:rPr lang="en-GB" i="1" dirty="0"/>
              <a:t>Causation and Counterfactuals</a:t>
            </a:r>
            <a:r>
              <a:rPr lang="en-GB" dirty="0"/>
              <a:t>, edited by him, Collins, and Paul.</a:t>
            </a:r>
          </a:p>
          <a:p>
            <a:endParaRPr lang="en-GB" dirty="0"/>
          </a:p>
          <a:p>
            <a:r>
              <a:rPr lang="en-GB" dirty="0"/>
              <a:t>At that point, </a:t>
            </a:r>
            <a:r>
              <a:rPr lang="en-GB" b="1" dirty="0"/>
              <a:t>dependence</a:t>
            </a:r>
            <a:r>
              <a:rPr lang="en-GB" dirty="0"/>
              <a:t> analyses of cause were popular</a:t>
            </a:r>
          </a:p>
          <a:p>
            <a:pPr lvl="1"/>
            <a:r>
              <a:rPr lang="en-GB" dirty="0"/>
              <a:t>counterfactuals : “If A hadn’t occurred, B wouldn’t have occurred”</a:t>
            </a:r>
          </a:p>
          <a:p>
            <a:pPr lvl="1"/>
            <a:r>
              <a:rPr lang="en-GB" dirty="0" err="1"/>
              <a:t>eg</a:t>
            </a:r>
            <a:r>
              <a:rPr lang="en-GB" dirty="0"/>
              <a:t> David Lewis’s work</a:t>
            </a:r>
          </a:p>
          <a:p>
            <a:endParaRPr lang="en-GB" dirty="0"/>
          </a:p>
          <a:p>
            <a:r>
              <a:rPr lang="en-GB" dirty="0"/>
              <a:t>I understand this paper as introspecting about what we mean/are doing when we say “causation”, “cause” etc. in various cases.</a:t>
            </a:r>
          </a:p>
          <a:p>
            <a:pPr lvl="1"/>
            <a:r>
              <a:rPr lang="en-GB" dirty="0"/>
              <a:t>So, it has an </a:t>
            </a:r>
            <a:r>
              <a:rPr lang="en-GB" i="1" dirty="0"/>
              <a:t>ordinary language philosophy </a:t>
            </a:r>
            <a:r>
              <a:rPr lang="en-GB" dirty="0"/>
              <a:t>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7B011-6C74-369C-5452-348859CFC3FF}"/>
              </a:ext>
            </a:extLst>
          </p:cNvPr>
          <p:cNvSpPr/>
          <p:nvPr/>
        </p:nvSpPr>
        <p:spPr>
          <a:xfrm>
            <a:off x="334297" y="2005781"/>
            <a:ext cx="8308258" cy="20057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7ACF0C-2F3E-E65A-4F86-7591FBAE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Dependence </a:t>
            </a:r>
            <a:r>
              <a:rPr lang="en-GB" dirty="0">
                <a:solidFill>
                  <a:schemeClr val="accent2"/>
                </a:solidFill>
              </a:rPr>
              <a:t>v</a:t>
            </a:r>
            <a:r>
              <a:rPr lang="en-GB" dirty="0"/>
              <a:t>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6FFC8-7AFC-465B-E703-1FA638BB0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399791"/>
          </a:xfrm>
        </p:spPr>
        <p:txBody>
          <a:bodyPr>
            <a:normAutofit lnSpcReduction="10000"/>
          </a:bodyPr>
          <a:lstStyle/>
          <a:p>
            <a:pPr lvl="1"/>
            <a:endParaRPr lang="en-GB" dirty="0"/>
          </a:p>
          <a:p>
            <a:r>
              <a:rPr lang="en-GB" b="1" dirty="0"/>
              <a:t>Dependence</a:t>
            </a:r>
            <a:r>
              <a:rPr lang="en-GB" dirty="0"/>
              <a:t> theories of causation</a:t>
            </a:r>
          </a:p>
          <a:p>
            <a:pPr lvl="1"/>
            <a:r>
              <a:rPr lang="en-GB" dirty="0"/>
              <a:t>Counterfactual dependence between distinct events.</a:t>
            </a:r>
          </a:p>
          <a:p>
            <a:pPr lvl="1"/>
            <a:r>
              <a:rPr lang="en-GB" dirty="0"/>
              <a:t>Event </a:t>
            </a:r>
            <a:r>
              <a:rPr lang="en-GB" i="1" dirty="0"/>
              <a:t>c</a:t>
            </a:r>
            <a:r>
              <a:rPr lang="en-GB" dirty="0"/>
              <a:t> causes distinct event </a:t>
            </a:r>
            <a:r>
              <a:rPr lang="en-GB" i="1" dirty="0"/>
              <a:t>e</a:t>
            </a:r>
            <a:r>
              <a:rPr lang="en-GB" dirty="0"/>
              <a:t> only if, had </a:t>
            </a:r>
            <a:r>
              <a:rPr lang="en-GB" i="1" dirty="0"/>
              <a:t>c</a:t>
            </a:r>
            <a:r>
              <a:rPr lang="en-GB" dirty="0"/>
              <a:t> not occurred, </a:t>
            </a:r>
            <a:r>
              <a:rPr lang="en-GB" i="1" dirty="0"/>
              <a:t>e</a:t>
            </a:r>
            <a:r>
              <a:rPr lang="en-GB" dirty="0"/>
              <a:t> would not have occurred.</a:t>
            </a:r>
          </a:p>
          <a:p>
            <a:pPr lvl="2"/>
            <a:r>
              <a:rPr lang="en-GB" dirty="0"/>
              <a:t>Nb </a:t>
            </a:r>
            <a:r>
              <a:rPr lang="en-GB" i="1" dirty="0"/>
              <a:t>this just one of several counterfactual-based accounts put forward at the time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Production</a:t>
            </a:r>
            <a:r>
              <a:rPr lang="en-GB" dirty="0"/>
              <a:t> view of causation</a:t>
            </a:r>
          </a:p>
          <a:p>
            <a:pPr lvl="1"/>
            <a:r>
              <a:rPr lang="en-GB" dirty="0"/>
              <a:t>Generation or bringing-about of one event with another.</a:t>
            </a:r>
          </a:p>
          <a:p>
            <a:pPr lvl="1"/>
            <a:r>
              <a:rPr lang="en-GB" dirty="0"/>
              <a:t>You see a direct, often physical, connection between cause and effect.</a:t>
            </a:r>
          </a:p>
          <a:p>
            <a:pPr lvl="1"/>
            <a:r>
              <a:rPr lang="en-GB" dirty="0"/>
              <a:t>“Event </a:t>
            </a:r>
            <a:r>
              <a:rPr lang="en-GB" i="1" dirty="0"/>
              <a:t>c</a:t>
            </a:r>
            <a:r>
              <a:rPr lang="en-GB" dirty="0"/>
              <a:t> helps to </a:t>
            </a:r>
            <a:r>
              <a:rPr lang="en-GB" i="1" dirty="0"/>
              <a:t>generate</a:t>
            </a:r>
            <a:r>
              <a:rPr lang="en-GB" dirty="0"/>
              <a:t> or </a:t>
            </a:r>
            <a:r>
              <a:rPr lang="en-GB" i="1" dirty="0"/>
              <a:t>bring about</a:t>
            </a:r>
            <a:r>
              <a:rPr lang="en-GB" dirty="0"/>
              <a:t>, or </a:t>
            </a:r>
            <a:r>
              <a:rPr lang="en-GB" i="1" dirty="0"/>
              <a:t>produce</a:t>
            </a:r>
            <a:r>
              <a:rPr lang="en-GB" dirty="0"/>
              <a:t>, another event </a:t>
            </a:r>
            <a:r>
              <a:rPr lang="en-GB" i="1" dirty="0"/>
              <a:t>e”</a:t>
            </a:r>
          </a:p>
          <a:p>
            <a:pPr lvl="2"/>
            <a:r>
              <a:rPr lang="en-GB" dirty="0"/>
              <a:t>Nb it </a:t>
            </a:r>
            <a:r>
              <a:rPr lang="en-GB" i="1" dirty="0"/>
              <a:t>only helps</a:t>
            </a:r>
          </a:p>
          <a:p>
            <a:pPr lvl="2"/>
            <a:r>
              <a:rPr lang="en-GB" dirty="0"/>
              <a:t>Also, </a:t>
            </a:r>
            <a:r>
              <a:rPr lang="en-GB" i="1" dirty="0"/>
              <a:t>who does it help?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56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Dependence + ? = causation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What do we add to ‘dependence’ to get the concept of causation?</a:t>
            </a:r>
          </a:p>
          <a:p>
            <a:endParaRPr lang="en-GB" b="1" dirty="0"/>
          </a:p>
          <a:p>
            <a:endParaRPr lang="en-GB" dirty="0"/>
          </a:p>
          <a:p>
            <a:r>
              <a:rPr lang="en-GB" dirty="0"/>
              <a:t>Candidates:</a:t>
            </a:r>
          </a:p>
          <a:p>
            <a:r>
              <a:rPr b="1" dirty="0"/>
              <a:t>Locality: </a:t>
            </a:r>
            <a:r>
              <a:rPr dirty="0"/>
              <a:t>Causes are connected to their effects via </a:t>
            </a:r>
            <a:r>
              <a:rPr lang="en-GB" dirty="0" err="1"/>
              <a:t>spaciotemporally</a:t>
            </a:r>
            <a:r>
              <a:rPr lang="en-GB" dirty="0"/>
              <a:t> </a:t>
            </a:r>
            <a:r>
              <a:rPr dirty="0"/>
              <a:t>continuous sequences</a:t>
            </a:r>
            <a:r>
              <a:rPr lang="en-GB" dirty="0"/>
              <a:t> of causal intermediates</a:t>
            </a:r>
            <a:r>
              <a:rPr dirty="0"/>
              <a:t>.</a:t>
            </a:r>
          </a:p>
          <a:p>
            <a:r>
              <a:rPr b="1" dirty="0" err="1"/>
              <a:t>Intrinsicness</a:t>
            </a:r>
            <a:r>
              <a:rPr b="1" dirty="0"/>
              <a:t>: </a:t>
            </a:r>
            <a:r>
              <a:rPr dirty="0"/>
              <a:t>The causal structure</a:t>
            </a:r>
            <a:r>
              <a:rPr lang="en-GB" dirty="0"/>
              <a:t> of a process</a:t>
            </a:r>
            <a:r>
              <a:rPr dirty="0"/>
              <a:t> is determined by its intrinsic character and the laws.</a:t>
            </a:r>
          </a:p>
          <a:p>
            <a:r>
              <a:rPr lang="en-GB" b="1" dirty="0"/>
              <a:t>Transitivity: </a:t>
            </a:r>
            <a:r>
              <a:rPr lang="en-GB" dirty="0"/>
              <a:t>If </a:t>
            </a:r>
            <a:r>
              <a:rPr lang="en-GB" i="1" dirty="0"/>
              <a:t>c</a:t>
            </a:r>
            <a:r>
              <a:rPr lang="en-GB" dirty="0"/>
              <a:t> causes </a:t>
            </a:r>
            <a:r>
              <a:rPr lang="en-GB" i="1" dirty="0"/>
              <a:t>d</a:t>
            </a:r>
            <a:r>
              <a:rPr lang="en-GB" dirty="0"/>
              <a:t>, and </a:t>
            </a:r>
            <a:r>
              <a:rPr lang="en-GB" i="1" dirty="0"/>
              <a:t>d</a:t>
            </a:r>
            <a:r>
              <a:rPr lang="en-GB" dirty="0"/>
              <a:t> causes </a:t>
            </a:r>
            <a:r>
              <a:rPr lang="en-GB" i="1" dirty="0"/>
              <a:t>e</a:t>
            </a:r>
            <a:r>
              <a:rPr lang="en-GB" dirty="0"/>
              <a:t>, then </a:t>
            </a:r>
            <a:r>
              <a:rPr lang="en-GB" i="1" dirty="0"/>
              <a:t>c</a:t>
            </a:r>
            <a:r>
              <a:rPr lang="en-GB" dirty="0"/>
              <a:t> causes </a:t>
            </a:r>
            <a:r>
              <a:rPr lang="en-GB" i="1" dirty="0"/>
              <a:t>e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8E27C-0EF2-A988-9F27-9B157C113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stones and a bottle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31C93-B936-AA95-56ED-3FF3892B1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Overdetermination</a:t>
            </a:r>
          </a:p>
          <a:p>
            <a:endParaRPr lang="en-GB" dirty="0"/>
          </a:p>
          <a:p>
            <a:r>
              <a:rPr lang="en-GB" dirty="0"/>
              <a:t>Both Suzy and Billy throw rocks at a bottle. Suzy's rock hits first and shatters the bottle. Even if Suzy hadn't thrown, Billy's rock would have shattered it soon after.</a:t>
            </a:r>
          </a:p>
          <a:p>
            <a:endParaRPr lang="en-GB" dirty="0"/>
          </a:p>
          <a:p>
            <a:pPr lvl="1"/>
            <a:r>
              <a:rPr lang="en-GB" dirty="0"/>
              <a:t>Did Susy’s throw cause the bottle to break?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Didn’t Billy’s throw have an effect as well?</a:t>
            </a:r>
          </a:p>
        </p:txBody>
      </p:sp>
    </p:spTree>
    <p:extLst>
      <p:ext uri="{BB962C8B-B14F-4D97-AF65-F5344CB8AC3E}">
        <p14:creationId xmlns:p14="http://schemas.microsoft.com/office/powerpoint/2010/main" val="42325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Failing to foil a bomber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0926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Double-prevention</a:t>
            </a:r>
          </a:p>
          <a:p>
            <a:endParaRPr lang="en-GB" dirty="0"/>
          </a:p>
          <a:p>
            <a:r>
              <a:rPr lang="en-GB" dirty="0"/>
              <a:t>In a World War, Suzy is piloting a bomber on a mission, and Billy is her escort in a fighter jet. Enemy takes-off in pursuit. </a:t>
            </a:r>
          </a:p>
          <a:p>
            <a:r>
              <a:rPr lang="en-GB" dirty="0"/>
              <a:t>Enemy is about to shoot down Suzy. But Billy shoots down Enemy first. If Billy had not shot Enemy, the bombing would have failed.</a:t>
            </a:r>
          </a:p>
          <a:p>
            <a:r>
              <a:rPr lang="en-GB" dirty="0"/>
              <a:t>One </a:t>
            </a:r>
            <a:r>
              <a:rPr dirty="0"/>
              <a:t>event prevents another event from preventing a third event.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Was Billy’s shot a cause of the bombing?</a:t>
            </a:r>
          </a:p>
          <a:p>
            <a:pPr lvl="1"/>
            <a:r>
              <a:rPr lang="en-GB" dirty="0"/>
              <a:t>Was Enemy’s failure to shoot (omission) a cause of the bombing?</a:t>
            </a:r>
          </a:p>
          <a:p>
            <a:pPr lvl="1"/>
            <a:r>
              <a:rPr lang="en-GB" dirty="0"/>
              <a:t>Was Enemy’s 6am alarm that morning a cause the bombing?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44838-0600-EBB3-B6DF-93A5630BA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DAGs of war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6766F55-8F38-0414-02E0-82104867D9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325" y="2569422"/>
            <a:ext cx="7543800" cy="2576407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E82616-3F14-460A-0753-018CBE6568F0}"/>
              </a:ext>
            </a:extLst>
          </p:cNvPr>
          <p:cNvSpPr txBox="1">
            <a:spLocks/>
          </p:cNvSpPr>
          <p:nvPr/>
        </p:nvSpPr>
        <p:spPr>
          <a:xfrm>
            <a:off x="822959" y="1845734"/>
            <a:ext cx="7543801" cy="43092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2"/>
                </a:solidFill>
              </a:rPr>
              <a:t>Double-prevention</a:t>
            </a:r>
          </a:p>
        </p:txBody>
      </p:sp>
    </p:spTree>
    <p:extLst>
      <p:ext uri="{BB962C8B-B14F-4D97-AF65-F5344CB8AC3E}">
        <p14:creationId xmlns:p14="http://schemas.microsoft.com/office/powerpoint/2010/main" val="328511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Tensions Between 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our thought experiments, conflicts</a:t>
            </a:r>
            <a:r>
              <a:rPr dirty="0"/>
              <a:t> arise between:</a:t>
            </a:r>
          </a:p>
          <a:p>
            <a:r>
              <a:rPr dirty="0"/>
              <a:t>- Dependence and Transitivity</a:t>
            </a:r>
          </a:p>
          <a:p>
            <a:r>
              <a:rPr dirty="0"/>
              <a:t>- Dependence and Locality</a:t>
            </a:r>
          </a:p>
          <a:p>
            <a:r>
              <a:rPr dirty="0"/>
              <a:t>- Dependence and </a:t>
            </a:r>
            <a:r>
              <a:rPr lang="en-GB" dirty="0" err="1"/>
              <a:t>Intrinsicness</a:t>
            </a:r>
            <a:endParaRPr dirty="0"/>
          </a:p>
          <a:p>
            <a:endParaRPr lang="en-GB" dirty="0"/>
          </a:p>
          <a:p>
            <a:r>
              <a:rPr lang="en-GB" dirty="0"/>
              <a:t>But, Ned Hall suggests, they are all true theses!</a:t>
            </a:r>
          </a:p>
          <a:p>
            <a:endParaRPr lang="en-GB" dirty="0"/>
          </a:p>
          <a:p>
            <a:r>
              <a:rPr lang="en-GB" dirty="0"/>
              <a:t>Hall’s resolution: </a:t>
            </a:r>
            <a:r>
              <a:rPr dirty="0"/>
              <a:t>multiple concepts of causation</a:t>
            </a:r>
            <a:r>
              <a:rPr lang="en-GB" dirty="0"/>
              <a:t>, including </a:t>
            </a:r>
            <a:r>
              <a:rPr lang="en-GB" i="1" dirty="0"/>
              <a:t>production.</a:t>
            </a:r>
            <a:endParaRPr lang="en-GB" dirty="0"/>
          </a:p>
          <a:p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BFFCD-0E79-E95B-8644-444948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Hall’s two categories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3EE47B-7FF1-62ED-A261-42D8410AE3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Dependence causation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73A0A9-6C32-580B-AE4E-26CA29B736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>
            <a:normAutofit/>
          </a:bodyPr>
          <a:lstStyle/>
          <a:p>
            <a:pPr lvl="1">
              <a:lnSpc>
                <a:spcPct val="100000"/>
              </a:lnSpc>
            </a:pPr>
            <a:r>
              <a:rPr lang="en-GB" dirty="0"/>
              <a:t>Handles cases involving omission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Handles causation at a distance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Does not respect transitivity</a:t>
            </a:r>
          </a:p>
          <a:p>
            <a:pPr>
              <a:lnSpc>
                <a:spcPct val="100000"/>
              </a:lnSpc>
            </a:pPr>
            <a:r>
              <a:rPr lang="en-GB" dirty="0"/>
              <a:t>Billy’s intercept</a:t>
            </a:r>
          </a:p>
          <a:p>
            <a:pPr>
              <a:lnSpc>
                <a:spcPct val="100000"/>
              </a:lnSpc>
            </a:pPr>
            <a:endParaRPr lang="en-GB" dirty="0"/>
          </a:p>
          <a:p>
            <a:pPr lvl="1">
              <a:lnSpc>
                <a:spcPct val="100000"/>
              </a:lnSpc>
            </a:pPr>
            <a:endParaRPr lang="en-GB" dirty="0"/>
          </a:p>
          <a:p>
            <a:pPr lvl="1">
              <a:lnSpc>
                <a:spcPct val="100000"/>
              </a:lnSpc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F086AD-900D-B46B-F0A2-9C2F7D053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Production causation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E962B56-32A6-CE3D-F69F-67538CE4F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63440" y="2582333"/>
            <a:ext cx="3703320" cy="3594179"/>
          </a:xfrm>
        </p:spPr>
        <p:txBody>
          <a:bodyPr vert="horz" lIns="0" tIns="45720" rIns="0" bIns="45720" rtlCol="0">
            <a:normAutofit/>
          </a:bodyPr>
          <a:lstStyle/>
          <a:p>
            <a:pPr lvl="1">
              <a:lnSpc>
                <a:spcPct val="100000"/>
              </a:lnSpc>
            </a:pPr>
            <a:r>
              <a:rPr lang="en-GB" dirty="0"/>
              <a:t>Respects locality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Respects </a:t>
            </a:r>
            <a:r>
              <a:rPr lang="en-GB" dirty="0" err="1"/>
              <a:t>intrinsicness</a:t>
            </a:r>
            <a:endParaRPr lang="en-GB" dirty="0"/>
          </a:p>
          <a:p>
            <a:pPr lvl="1">
              <a:lnSpc>
                <a:spcPct val="100000"/>
              </a:lnSpc>
            </a:pPr>
            <a:r>
              <a:rPr lang="en-GB" dirty="0"/>
              <a:t>Often respects transitivity</a:t>
            </a:r>
          </a:p>
          <a:p>
            <a:pPr>
              <a:lnSpc>
                <a:spcPct val="100000"/>
              </a:lnSpc>
            </a:pPr>
            <a:r>
              <a:rPr lang="en-GB" dirty="0"/>
              <a:t>Suzy’s throw</a:t>
            </a:r>
          </a:p>
          <a:p>
            <a:pPr>
              <a:lnSpc>
                <a:spcPct val="100000"/>
              </a:lnSpc>
            </a:pPr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Precise analysis of this is more challenging. </a:t>
            </a:r>
          </a:p>
          <a:p>
            <a:pPr>
              <a:lnSpc>
                <a:spcPct val="100000"/>
              </a:lnSpc>
            </a:pPr>
            <a:r>
              <a:rPr lang="en-GB" dirty="0"/>
              <a:t>One for future work 😊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9A818C-9EFA-6C13-469A-81CB16F492B1}"/>
              </a:ext>
            </a:extLst>
          </p:cNvPr>
          <p:cNvCxnSpPr/>
          <p:nvPr/>
        </p:nvCxnSpPr>
        <p:spPr>
          <a:xfrm>
            <a:off x="4526280" y="1976284"/>
            <a:ext cx="0" cy="3892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84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3687</TotalTime>
  <Words>1139</Words>
  <Application>Microsoft Office PowerPoint</Application>
  <PresentationFormat>On-screen Show (4:3)</PresentationFormat>
  <Paragraphs>165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Retrospect</vt:lpstr>
      <vt:lpstr>Notes on  Two Concepts of Causation  by Ned Hall  with some links to econometrics</vt:lpstr>
      <vt:lpstr>Backdrop</vt:lpstr>
      <vt:lpstr>Dependence v Production</vt:lpstr>
      <vt:lpstr>Dependence + ? = causation</vt:lpstr>
      <vt:lpstr>Two stones and a bottle</vt:lpstr>
      <vt:lpstr>Failing to foil a bomber</vt:lpstr>
      <vt:lpstr>DAGs of war</vt:lpstr>
      <vt:lpstr>Tensions Between Theses</vt:lpstr>
      <vt:lpstr>Hall’s two categories</vt:lpstr>
      <vt:lpstr>Protecting a window from a ball</vt:lpstr>
      <vt:lpstr>Production causation &amp; agency</vt:lpstr>
      <vt:lpstr>Statistical dependence? (1/2)</vt:lpstr>
      <vt:lpstr>Statistical dependence (2/2)</vt:lpstr>
      <vt:lpstr>Suspending X’s status as a RV</vt:lpstr>
      <vt:lpstr>Hall and causal inference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Jeremy Large</cp:lastModifiedBy>
  <cp:revision>35</cp:revision>
  <dcterms:created xsi:type="dcterms:W3CDTF">2013-01-27T09:14:16Z</dcterms:created>
  <dcterms:modified xsi:type="dcterms:W3CDTF">2024-11-19T13:11:06Z</dcterms:modified>
  <cp:category/>
</cp:coreProperties>
</file>